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</p:sldIdLst>
  <p:sldSz cx="12192000" cy="6858000"/>
  <p:notesSz cx="6858000" cy="9144000"/>
  <p:embeddedFontLst>
    <p:embeddedFont>
      <p:font typeface="Helvetica Neue" panose="020B0604020202020204" charset="0"/>
      <p:regular r:id="rId14"/>
      <p:bold r:id="rId15"/>
      <p:italic r:id="rId16"/>
      <p:boldItalic r:id="rId17"/>
    </p:embeddedFont>
    <p:embeddedFont>
      <p:font typeface="Helvetica Neue Light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22A1223D-F0B9-ACAE-04A0-FE898FAFC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>
            <a:extLst>
              <a:ext uri="{FF2B5EF4-FFF2-40B4-BE49-F238E27FC236}">
                <a16:creationId xmlns:a16="http://schemas.microsoft.com/office/drawing/2014/main" id="{5430BC46-1AFB-32A0-8B71-6EAD7A4E59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>
            <a:extLst>
              <a:ext uri="{FF2B5EF4-FFF2-40B4-BE49-F238E27FC236}">
                <a16:creationId xmlns:a16="http://schemas.microsoft.com/office/drawing/2014/main" id="{6371E62A-9B30-F66C-609E-35D274E8D5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6076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57AD8363-F438-A837-62DA-F8338758D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>
            <a:extLst>
              <a:ext uri="{FF2B5EF4-FFF2-40B4-BE49-F238E27FC236}">
                <a16:creationId xmlns:a16="http://schemas.microsoft.com/office/drawing/2014/main" id="{2E4C2EAD-8BDB-78C4-9652-741B0D10EC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>
            <a:extLst>
              <a:ext uri="{FF2B5EF4-FFF2-40B4-BE49-F238E27FC236}">
                <a16:creationId xmlns:a16="http://schemas.microsoft.com/office/drawing/2014/main" id="{4E831712-EC5C-35BE-E933-986419BEFD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2241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5579FCB3-316C-5F97-7F21-CBA0CE269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>
            <a:extLst>
              <a:ext uri="{FF2B5EF4-FFF2-40B4-BE49-F238E27FC236}">
                <a16:creationId xmlns:a16="http://schemas.microsoft.com/office/drawing/2014/main" id="{B0940616-E37A-282A-628A-92652BAF6B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>
            <a:extLst>
              <a:ext uri="{FF2B5EF4-FFF2-40B4-BE49-F238E27FC236}">
                <a16:creationId xmlns:a16="http://schemas.microsoft.com/office/drawing/2014/main" id="{3A2B7F62-47AA-5B38-9B30-1D8159FAAA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1166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9C1F9E83-D0D9-69A0-7EC5-FDED92D83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>
            <a:extLst>
              <a:ext uri="{FF2B5EF4-FFF2-40B4-BE49-F238E27FC236}">
                <a16:creationId xmlns:a16="http://schemas.microsoft.com/office/drawing/2014/main" id="{C233F6F7-43C2-6FCB-7D8C-FB7A6BDDE6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>
            <a:extLst>
              <a:ext uri="{FF2B5EF4-FFF2-40B4-BE49-F238E27FC236}">
                <a16:creationId xmlns:a16="http://schemas.microsoft.com/office/drawing/2014/main" id="{BA4133AB-F43F-B6BD-B577-1671EBD41D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7412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82DE6892-39BE-F867-6E55-C802F9AD2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>
            <a:extLst>
              <a:ext uri="{FF2B5EF4-FFF2-40B4-BE49-F238E27FC236}">
                <a16:creationId xmlns:a16="http://schemas.microsoft.com/office/drawing/2014/main" id="{5AF8F8CF-8B4C-CC9D-A873-0864FB7C0E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>
            <a:extLst>
              <a:ext uri="{FF2B5EF4-FFF2-40B4-BE49-F238E27FC236}">
                <a16:creationId xmlns:a16="http://schemas.microsoft.com/office/drawing/2014/main" id="{E655F9E5-305A-714E-662D-896BABB619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2678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A97162B4-D620-4614-C5DF-D09C11245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>
            <a:extLst>
              <a:ext uri="{FF2B5EF4-FFF2-40B4-BE49-F238E27FC236}">
                <a16:creationId xmlns:a16="http://schemas.microsoft.com/office/drawing/2014/main" id="{206033A6-B888-81A0-3C4A-5F90785DB7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>
            <a:extLst>
              <a:ext uri="{FF2B5EF4-FFF2-40B4-BE49-F238E27FC236}">
                <a16:creationId xmlns:a16="http://schemas.microsoft.com/office/drawing/2014/main" id="{6DDFFB49-604F-4DF9-CEA3-E182685592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7938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>
          <a:extLst>
            <a:ext uri="{FF2B5EF4-FFF2-40B4-BE49-F238E27FC236}">
              <a16:creationId xmlns:a16="http://schemas.microsoft.com/office/drawing/2014/main" id="{3EA4501B-5D70-DF56-68E8-A6B4B5431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>
            <a:extLst>
              <a:ext uri="{FF2B5EF4-FFF2-40B4-BE49-F238E27FC236}">
                <a16:creationId xmlns:a16="http://schemas.microsoft.com/office/drawing/2014/main" id="{E1E0F849-75BC-D067-686A-0569C1E23D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>
            <a:extLst>
              <a:ext uri="{FF2B5EF4-FFF2-40B4-BE49-F238E27FC236}">
                <a16:creationId xmlns:a16="http://schemas.microsoft.com/office/drawing/2014/main" id="{133987F3-04CE-2714-954E-889CFA62EE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257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rgbClr val="801B19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title"/>
          </p:nvPr>
        </p:nvSpPr>
        <p:spPr>
          <a:xfrm>
            <a:off x="844150" y="3874808"/>
            <a:ext cx="10515600" cy="835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"/>
              <a:buNone/>
              <a:defRPr sz="3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42932" y="1479396"/>
            <a:ext cx="4106136" cy="1347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1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3" name="Google Shape;83;p12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Helvetica Neue"/>
              <a:buNone/>
              <a:defRPr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 b="0" i="0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 Light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25" name="Google Shape;25;p3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594303" y="2667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582427" y="17689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247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pos="121">
          <p15:clr>
            <a:srgbClr val="FBAE40"/>
          </p15:clr>
        </p15:guide>
        <p15:guide id="7" pos="370">
          <p15:clr>
            <a:srgbClr val="FBAE40"/>
          </p15:clr>
        </p15:guide>
        <p15:guide id="8" orient="horz" pos="1117">
          <p15:clr>
            <a:srgbClr val="FBAE40"/>
          </p15:clr>
        </p15:guide>
        <p15:guide id="9" pos="6992">
          <p15:clr>
            <a:srgbClr val="FBAE40"/>
          </p15:clr>
        </p15:guide>
        <p15:guide id="10" orient="horz" pos="3861">
          <p15:clr>
            <a:srgbClr val="FBAE40"/>
          </p15:clr>
        </p15:guide>
        <p15:guide id="11" pos="7559">
          <p15:clr>
            <a:srgbClr val="FBAE40"/>
          </p15:clr>
        </p15:guide>
        <p15:guide id="12" orient="horz" pos="3952">
          <p15:clr>
            <a:srgbClr val="FBAE40"/>
          </p15:clr>
        </p15:guide>
        <p15:guide id="13" orient="horz" pos="4201">
          <p15:clr>
            <a:srgbClr val="FBAE40"/>
          </p15:clr>
        </p15:guide>
        <p15:guide id="14" orient="horz" pos="411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9" name="Google Shape;39;p5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52" name="Google Shape;52;p7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3" name="Google Shape;53;p7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7" name="Google Shape;57;p8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9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70" name="Google Shape;70;p10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1" name="Google Shape;71;p10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2" name="Google Shape;12;p1"/>
          <p:cNvGrpSpPr/>
          <p:nvPr/>
        </p:nvGrpSpPr>
        <p:grpSpPr>
          <a:xfrm>
            <a:off x="0" y="6756400"/>
            <a:ext cx="12192000" cy="105496"/>
            <a:chOff x="0" y="6756400"/>
            <a:chExt cx="12192000" cy="105496"/>
          </a:xfrm>
        </p:grpSpPr>
        <p:pic>
          <p:nvPicPr>
            <p:cNvPr id="13" name="Google Shape;13;p1"/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1524000" y="6756400"/>
              <a:ext cx="914400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1"/>
            <p:cNvPicPr preferRelativeResize="0"/>
            <p:nvPr/>
          </p:nvPicPr>
          <p:blipFill rotWithShape="1">
            <a:blip r:embed="rId13">
              <a:alphaModFix/>
            </a:blip>
            <a:srcRect r="71580" b="15585"/>
            <a:stretch/>
          </p:blipFill>
          <p:spPr>
            <a:xfrm>
              <a:off x="0" y="6756400"/>
              <a:ext cx="2598717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1"/>
            <p:cNvPicPr preferRelativeResize="0"/>
            <p:nvPr/>
          </p:nvPicPr>
          <p:blipFill rotWithShape="1">
            <a:blip r:embed="rId13">
              <a:alphaModFix/>
            </a:blip>
            <a:srcRect r="71580" b="15585"/>
            <a:stretch/>
          </p:blipFill>
          <p:spPr>
            <a:xfrm>
              <a:off x="9593283" y="6756400"/>
              <a:ext cx="2598717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17" name="Google Shape;17;p1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353962" y="3520847"/>
            <a:ext cx="11700387" cy="795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 and Prediction of Flipkart Reviews</a:t>
            </a:r>
            <a:endParaRPr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110B3A-2E1E-FB87-2C23-3D3C2DBB3D3D}"/>
              </a:ext>
            </a:extLst>
          </p:cNvPr>
          <p:cNvSpPr txBox="1"/>
          <p:nvPr/>
        </p:nvSpPr>
        <p:spPr>
          <a:xfrm>
            <a:off x="747252" y="4493342"/>
            <a:ext cx="44835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Dhruv Nishesh Patel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Enrollment number : AU2444003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09/04/25</a:t>
            </a:r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A600BD44-DAD9-78A6-2573-0A33498075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>
            <a:extLst>
              <a:ext uri="{FF2B5EF4-FFF2-40B4-BE49-F238E27FC236}">
                <a16:creationId xmlns:a16="http://schemas.microsoft.com/office/drawing/2014/main" id="{D0C1C533-3914-55C7-044B-56A7828116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3792" y="136604"/>
            <a:ext cx="4080388" cy="559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Web App Interface</a:t>
            </a:r>
          </a:p>
        </p:txBody>
      </p:sp>
      <p:sp>
        <p:nvSpPr>
          <p:cNvPr id="103" name="Google Shape;103;p15">
            <a:extLst>
              <a:ext uri="{FF2B5EF4-FFF2-40B4-BE49-F238E27FC236}">
                <a16:creationId xmlns:a16="http://schemas.microsoft.com/office/drawing/2014/main" id="{95CC32D2-1266-386A-5438-CB22370C7AD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D450721-8593-8AFA-208F-5AE3F33826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793" y="730860"/>
            <a:ext cx="5653550" cy="5115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 the trained model as an interactive web application.</a:t>
            </a:r>
          </a:p>
          <a:p>
            <a:pPr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Used: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building a user-friendly interface.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input a review.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predicts sentiment in real-time.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Displays sentiment category (Positive, Negative, Neutral).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127DC3-16DA-3547-2287-547BD79E7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35235"/>
            <a:ext cx="5653551" cy="317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479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A04811-2E20-5B07-4A14-A50BCBB030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 smtClean="0"/>
              <a:t>11</a:t>
            </a:fld>
            <a:endParaRPr b="0"/>
          </a:p>
        </p:txBody>
      </p:sp>
      <p:pic>
        <p:nvPicPr>
          <p:cNvPr id="3" name="app - Google Chrome 2025-03-31 11-15-48">
            <a:hlinkClick r:id="" action="ppaction://media"/>
            <a:extLst>
              <a:ext uri="{FF2B5EF4-FFF2-40B4-BE49-F238E27FC236}">
                <a16:creationId xmlns:a16="http://schemas.microsoft.com/office/drawing/2014/main" id="{0BDCFEE2-7A96-F05D-2257-E7FC00F631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9111" y="967354"/>
            <a:ext cx="8749457" cy="46481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7D593F-40D8-FA6B-5875-0806AEF5227B}"/>
              </a:ext>
            </a:extLst>
          </p:cNvPr>
          <p:cNvSpPr txBox="1"/>
          <p:nvPr/>
        </p:nvSpPr>
        <p:spPr>
          <a:xfrm>
            <a:off x="3480620" y="444134"/>
            <a:ext cx="4237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App Demo</a:t>
            </a:r>
          </a:p>
        </p:txBody>
      </p:sp>
    </p:spTree>
    <p:extLst>
      <p:ext uri="{BB962C8B-B14F-4D97-AF65-F5344CB8AC3E}">
        <p14:creationId xmlns:p14="http://schemas.microsoft.com/office/powerpoint/2010/main" val="2691818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497554" y="10191"/>
            <a:ext cx="4143273" cy="758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Helvetica Neue"/>
              <a:buNone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260B299-2847-BDCC-5852-D7A9A048D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10" y="3429000"/>
            <a:ext cx="3970959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&amp; Visualization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13EF328-DE50-0A3E-522D-61E5841FA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554" y="1004940"/>
            <a:ext cx="11372465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 reviews play a crucial role in e-commerce, influencing purchasing decisions and brand reputation. However, challenges such as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fake reviews, unstructured text, and sentiment imbalance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make analysis complex and less reliable.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 project aims to develop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 model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accurately classify Flipkart reviews into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Positive, Negative, or Neutral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categories, enabling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better sentiment insights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data-driven decision-making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businesses and consumers.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FDDF8E-AB24-7C7B-4A39-558439080D5B}"/>
              </a:ext>
            </a:extLst>
          </p:cNvPr>
          <p:cNvSpPr txBox="1"/>
          <p:nvPr/>
        </p:nvSpPr>
        <p:spPr>
          <a:xfrm>
            <a:off x="497554" y="2905780"/>
            <a:ext cx="3758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pic>
        <p:nvPicPr>
          <p:cNvPr id="1028" name="Picture 4" descr="Aspect Ratings &amp; Reviews. Consumer decision-making is highly… | by Ram  Narayan Subudhi | Flipkart Tech Blog">
            <a:extLst>
              <a:ext uri="{FF2B5EF4-FFF2-40B4-BE49-F238E27FC236}">
                <a16:creationId xmlns:a16="http://schemas.microsoft.com/office/drawing/2014/main" id="{51FAB757-B52E-6622-283F-2C880545F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4779" y="2905781"/>
            <a:ext cx="5565553" cy="294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363793" y="234927"/>
            <a:ext cx="3161620" cy="559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Data Collection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059F6221-A3B6-1179-43F8-1D2BCC995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631" y="937746"/>
            <a:ext cx="11562737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gather genuine customer reviews for precise sentiment analysis and deeper consumer insights.</a:t>
            </a:r>
          </a:p>
          <a:p>
            <a:pPr>
              <a:buNone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Scraping Powerhouse: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Leveraged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Selenium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dynamically extract real customer feedback on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5G mobile phones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Flipkart.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Pagination Handling: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Implemented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navigation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across multiple pages, ensuring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 and diverse dataset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analysis.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Structuring: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Stored extracted information in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clean, structured format (CSV)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seamless preprocessing and modeling.</a:t>
            </a:r>
          </a:p>
          <a:p>
            <a:pPr>
              <a:buNone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Information Extracted: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Name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Identifies the reviewed item.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Rating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Customer-assigned rating for the product.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Content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Includes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detailed feedback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sentiment analysis.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05679164-6BFE-9F03-1852-32A9D08E9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>
            <a:extLst>
              <a:ext uri="{FF2B5EF4-FFF2-40B4-BE49-F238E27FC236}">
                <a16:creationId xmlns:a16="http://schemas.microsoft.com/office/drawing/2014/main" id="{2ABA128C-5D71-C02E-9FBA-DA19177198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3793" y="234927"/>
            <a:ext cx="4080388" cy="559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Data Preprocessing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Google Shape;103;p15">
            <a:extLst>
              <a:ext uri="{FF2B5EF4-FFF2-40B4-BE49-F238E27FC236}">
                <a16:creationId xmlns:a16="http://schemas.microsoft.com/office/drawing/2014/main" id="{202274AF-D25A-B1BB-CAD7-849109E74E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8537EA5A-70B1-EAEF-6707-075BACC79A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793" y="790072"/>
            <a:ext cx="10235381" cy="5277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Prepare the raw text data by cleaning and standardizing it for analysis.</a:t>
            </a:r>
          </a:p>
          <a:p>
            <a:pPr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Taken: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Missing Values: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Removed empty or null reviews.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Cleaning Text Data: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emojis, special characters, URLs, hashtags, and mentions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Converted text 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lowercase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Applied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lemmatization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text normalization.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Stopwords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Removal: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Removed common words like 'the', 'is', 'and', etc., using NLTK's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stopwords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806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D5C9EB3C-FABC-D9CC-8C53-C507053D7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>
            <a:extLst>
              <a:ext uri="{FF2B5EF4-FFF2-40B4-BE49-F238E27FC236}">
                <a16:creationId xmlns:a16="http://schemas.microsoft.com/office/drawing/2014/main" id="{DDE7308C-949B-E0E7-4955-A495535C39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3793" y="234927"/>
            <a:ext cx="4080388" cy="559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Feature Engineering</a:t>
            </a:r>
          </a:p>
        </p:txBody>
      </p:sp>
      <p:sp>
        <p:nvSpPr>
          <p:cNvPr id="103" name="Google Shape;103;p15">
            <a:extLst>
              <a:ext uri="{FF2B5EF4-FFF2-40B4-BE49-F238E27FC236}">
                <a16:creationId xmlns:a16="http://schemas.microsoft.com/office/drawing/2014/main" id="{698DBF1A-E6B5-2314-9309-BB9BA221358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6331997E-5452-656F-CACB-F4C6299D9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793" y="899939"/>
            <a:ext cx="10235381" cy="3268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Enhancing data by adding new meaningful attributes.</a:t>
            </a:r>
          </a:p>
          <a:p>
            <a:pPr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Used: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Generated Cleaned Reviews Column: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Processed text stored separately.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Extracted Sentiment Scores: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TextBlob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VADER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determine polarity.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Mapped scores 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Positive, Negative, and Neutral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labels.</a:t>
            </a:r>
          </a:p>
        </p:txBody>
      </p:sp>
    </p:spTree>
    <p:extLst>
      <p:ext uri="{BB962C8B-B14F-4D97-AF65-F5344CB8AC3E}">
        <p14:creationId xmlns:p14="http://schemas.microsoft.com/office/powerpoint/2010/main" val="237362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3D595FEA-76B1-93BE-27F3-8960C8AD0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>
            <a:extLst>
              <a:ext uri="{FF2B5EF4-FFF2-40B4-BE49-F238E27FC236}">
                <a16:creationId xmlns:a16="http://schemas.microsoft.com/office/drawing/2014/main" id="{FB08FA58-3028-F6D4-484B-CF886F58FD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3792" y="234927"/>
            <a:ext cx="5732207" cy="559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Exploratory Data Analysis (EDA)</a:t>
            </a:r>
          </a:p>
        </p:txBody>
      </p:sp>
      <p:sp>
        <p:nvSpPr>
          <p:cNvPr id="103" name="Google Shape;103;p15">
            <a:extLst>
              <a:ext uri="{FF2B5EF4-FFF2-40B4-BE49-F238E27FC236}">
                <a16:creationId xmlns:a16="http://schemas.microsoft.com/office/drawing/2014/main" id="{51AE21C7-387F-4D48-81EE-14920167D51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245681F-3CCB-FEBF-34DA-458FAC2E0F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792" y="706973"/>
            <a:ext cx="7472517" cy="5444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>
              <a:lnSpc>
                <a:spcPct val="15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distribution of data and uncover patterns.</a:t>
            </a:r>
          </a:p>
          <a:p>
            <a:pPr>
              <a:lnSpc>
                <a:spcPct val="150000"/>
              </a:lnSpc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Techniques Used: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Ratings Distribution: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Plotted a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plot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ratings to analyze frequency.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Cloud: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Displayed frequently occurring words in reviews.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Distribution: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plot for sentiment categories (Positive, Negative, Neutral).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Boxplot &amp; Violin Plot: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Analyzed Sentiment Score distribution.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Histogram of Sentiment Scores: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Visualized the density of sentiment scores.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E0C20F-7484-19A5-2998-CCFF3B05D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623908"/>
            <a:ext cx="2584269" cy="25011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6B0322-B986-42E9-56F5-63897A56B3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2422" y="3234462"/>
            <a:ext cx="4225786" cy="28314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3C4F7F-CCB5-F002-DA5F-B64095C39B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8625" y="623908"/>
            <a:ext cx="3279315" cy="250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77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CE4C93B7-8762-A586-D552-BE1DD9801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>
            <a:extLst>
              <a:ext uri="{FF2B5EF4-FFF2-40B4-BE49-F238E27FC236}">
                <a16:creationId xmlns:a16="http://schemas.microsoft.com/office/drawing/2014/main" id="{BDCD9BE7-999F-56B8-8137-61021CB224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3793" y="234927"/>
            <a:ext cx="4080388" cy="559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Feature Extraction</a:t>
            </a:r>
          </a:p>
        </p:txBody>
      </p:sp>
      <p:sp>
        <p:nvSpPr>
          <p:cNvPr id="103" name="Google Shape;103;p15">
            <a:extLst>
              <a:ext uri="{FF2B5EF4-FFF2-40B4-BE49-F238E27FC236}">
                <a16:creationId xmlns:a16="http://schemas.microsoft.com/office/drawing/2014/main" id="{59FCD4C7-D586-652A-8571-86EC4D91FF9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FCAA65D-BB5F-4D9A-6EE4-0F434DC3F8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793" y="899943"/>
            <a:ext cx="10235381" cy="3268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>
              <a:lnSpc>
                <a:spcPct val="150000"/>
              </a:lnSpc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 textual data into numerical representation for model training.</a:t>
            </a:r>
          </a:p>
          <a:p>
            <a:pPr>
              <a:lnSpc>
                <a:spcPct val="150000"/>
              </a:lnSpc>
              <a:buNone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Used: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TF-IDF Vectorization: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Transformed the reviews into vectors by using TF-IDF Vectorizer.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 Encoding: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Converted sentiment labels (Positive, Negative, Neutral) into numerical values.</a:t>
            </a:r>
          </a:p>
        </p:txBody>
      </p:sp>
    </p:spTree>
    <p:extLst>
      <p:ext uri="{BB962C8B-B14F-4D97-AF65-F5344CB8AC3E}">
        <p14:creationId xmlns:p14="http://schemas.microsoft.com/office/powerpoint/2010/main" val="181777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F3D39D24-9565-E865-5CF9-D95989A4C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>
            <a:extLst>
              <a:ext uri="{FF2B5EF4-FFF2-40B4-BE49-F238E27FC236}">
                <a16:creationId xmlns:a16="http://schemas.microsoft.com/office/drawing/2014/main" id="{984EDE9A-59F0-F86E-1BB7-41172863EA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3792" y="136604"/>
            <a:ext cx="4080388" cy="559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 Model Training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Google Shape;103;p15">
            <a:extLst>
              <a:ext uri="{FF2B5EF4-FFF2-40B4-BE49-F238E27FC236}">
                <a16:creationId xmlns:a16="http://schemas.microsoft.com/office/drawing/2014/main" id="{1240BCE5-8B8E-2B9E-FA5C-E148AA97D28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083B26-49B4-DA0C-7BEB-F7B493082D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703" y="929682"/>
            <a:ext cx="10374975" cy="5028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>
              <a:lnSpc>
                <a:spcPct val="150000"/>
              </a:lnSpc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a machine learning model to classify reviews based on sentiment.</a:t>
            </a:r>
          </a:p>
          <a:p>
            <a:pPr>
              <a:lnSpc>
                <a:spcPct val="150000"/>
              </a:lnSpc>
              <a:buNone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Taken: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Train-Test Split: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 data into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80% training &amp; 20% testing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Used: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Multinomial Naïve Bayes (Best Performing)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Model Selection: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Multinomial Naïve Bayes achieved the best accuracy.</a:t>
            </a:r>
          </a:p>
        </p:txBody>
      </p:sp>
    </p:spTree>
    <p:extLst>
      <p:ext uri="{BB962C8B-B14F-4D97-AF65-F5344CB8AC3E}">
        <p14:creationId xmlns:p14="http://schemas.microsoft.com/office/powerpoint/2010/main" val="391676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>
          <a:extLst>
            <a:ext uri="{FF2B5EF4-FFF2-40B4-BE49-F238E27FC236}">
              <a16:creationId xmlns:a16="http://schemas.microsoft.com/office/drawing/2014/main" id="{2D0783E1-7EF3-4920-778F-C54793CB5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>
            <a:extLst>
              <a:ext uri="{FF2B5EF4-FFF2-40B4-BE49-F238E27FC236}">
                <a16:creationId xmlns:a16="http://schemas.microsoft.com/office/drawing/2014/main" id="{8CEF8F2A-A04B-381E-BD1B-3B4C923512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451" y="121480"/>
            <a:ext cx="5014452" cy="559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Evaluation</a:t>
            </a:r>
          </a:p>
        </p:txBody>
      </p:sp>
      <p:sp>
        <p:nvSpPr>
          <p:cNvPr id="103" name="Google Shape;103;p15">
            <a:extLst>
              <a:ext uri="{FF2B5EF4-FFF2-40B4-BE49-F238E27FC236}">
                <a16:creationId xmlns:a16="http://schemas.microsoft.com/office/drawing/2014/main" id="{39561D23-1F47-F770-E4B9-CCD8C783943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91F63A2F-9139-9B3D-FA69-A0008C31C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451" y="911522"/>
            <a:ext cx="6056672" cy="483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Assess model performance through metrics and visualizations.</a:t>
            </a:r>
          </a:p>
          <a:p>
            <a:pPr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 Used: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Score: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Measured how well the model predicts sentiments.</a:t>
            </a:r>
            <a:r>
              <a:rPr lang="en-IN" sz="2800" dirty="0"/>
              <a:t>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92% accuracy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Report: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Showed precision, recall, and F1-score.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Matrix: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Displayed correct vs incorrect predictions using a heatmap.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5D4278-C2D4-DE4C-BAB5-AB49C03C1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815" y="298107"/>
            <a:ext cx="4082779" cy="28388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91BCEC-9A1A-5B0C-94E4-7E9BF329A5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1815" y="3231240"/>
            <a:ext cx="4082779" cy="298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938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hmedabad University ">
      <a:dk1>
        <a:srgbClr val="000000"/>
      </a:dk1>
      <a:lt1>
        <a:srgbClr val="FFFFFF"/>
      </a:lt1>
      <a:dk2>
        <a:srgbClr val="7D1916"/>
      </a:dk2>
      <a:lt2>
        <a:srgbClr val="F2F1EE"/>
      </a:lt2>
      <a:accent1>
        <a:srgbClr val="894C00"/>
      </a:accent1>
      <a:accent2>
        <a:srgbClr val="7F4700"/>
      </a:accent2>
      <a:accent3>
        <a:srgbClr val="A5A5A5"/>
      </a:accent3>
      <a:accent4>
        <a:srgbClr val="BC933E"/>
      </a:accent4>
      <a:accent5>
        <a:srgbClr val="000000"/>
      </a:accent5>
      <a:accent6>
        <a:srgbClr val="FEFFFF"/>
      </a:accent6>
      <a:hlink>
        <a:srgbClr val="000000"/>
      </a:hlink>
      <a:folHlink>
        <a:srgbClr val="FE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690</Words>
  <Application>Microsoft Office PowerPoint</Application>
  <PresentationFormat>Widescreen</PresentationFormat>
  <Paragraphs>108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Times New Roman</vt:lpstr>
      <vt:lpstr>Calibri</vt:lpstr>
      <vt:lpstr>Helvetica Neue</vt:lpstr>
      <vt:lpstr>Helvetica Neue Light</vt:lpstr>
      <vt:lpstr>Arial</vt:lpstr>
      <vt:lpstr>Office Theme</vt:lpstr>
      <vt:lpstr>Sentiment Analysis and Prediction of Flipkart Reviews</vt:lpstr>
      <vt:lpstr>Problem Statement</vt:lpstr>
      <vt:lpstr>1. Data Collection</vt:lpstr>
      <vt:lpstr>2. Data Preprocessing</vt:lpstr>
      <vt:lpstr>3. Feature Engineering</vt:lpstr>
      <vt:lpstr>4. Exploratory Data Analysis (EDA)</vt:lpstr>
      <vt:lpstr>5. Feature Extraction</vt:lpstr>
      <vt:lpstr>6. Model Training</vt:lpstr>
      <vt:lpstr>7. Evaluation</vt:lpstr>
      <vt:lpstr>8. Web App Interface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dhruvpatel3114@outlook.com</cp:lastModifiedBy>
  <cp:revision>37</cp:revision>
  <dcterms:modified xsi:type="dcterms:W3CDTF">2025-04-09T05:12:08Z</dcterms:modified>
</cp:coreProperties>
</file>